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64" r:id="rId2"/>
    <p:sldMasterId id="2147484125" r:id="rId3"/>
  </p:sldMasterIdLst>
  <p:notesMasterIdLst>
    <p:notesMasterId r:id="rId51"/>
  </p:notesMasterIdLst>
  <p:sldIdLst>
    <p:sldId id="261" r:id="rId4"/>
    <p:sldId id="258" r:id="rId5"/>
    <p:sldId id="259" r:id="rId6"/>
    <p:sldId id="260" r:id="rId7"/>
    <p:sldId id="300" r:id="rId8"/>
    <p:sldId id="256" r:id="rId9"/>
    <p:sldId id="262" r:id="rId10"/>
    <p:sldId id="263" r:id="rId11"/>
    <p:sldId id="264" r:id="rId12"/>
    <p:sldId id="265" r:id="rId13"/>
    <p:sldId id="266" r:id="rId14"/>
    <p:sldId id="269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2" r:id="rId28"/>
    <p:sldId id="281" r:id="rId29"/>
    <p:sldId id="295" r:id="rId30"/>
    <p:sldId id="296" r:id="rId31"/>
    <p:sldId id="292" r:id="rId32"/>
    <p:sldId id="293" r:id="rId33"/>
    <p:sldId id="294" r:id="rId34"/>
    <p:sldId id="298" r:id="rId35"/>
    <p:sldId id="297" r:id="rId36"/>
    <p:sldId id="283" r:id="rId37"/>
    <p:sldId id="289" r:id="rId38"/>
    <p:sldId id="290" r:id="rId39"/>
    <p:sldId id="302" r:id="rId40"/>
    <p:sldId id="279" r:id="rId41"/>
    <p:sldId id="291" r:id="rId42"/>
    <p:sldId id="284" r:id="rId43"/>
    <p:sldId id="285" r:id="rId44"/>
    <p:sldId id="286" r:id="rId45"/>
    <p:sldId id="305" r:id="rId46"/>
    <p:sldId id="304" r:id="rId47"/>
    <p:sldId id="287" r:id="rId48"/>
    <p:sldId id="288" r:id="rId49"/>
    <p:sldId id="299" r:id="rId50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04DA"/>
    <a:srgbClr val="493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B2FBC-9490-4F77-9C0B-1F2AB52389AD}" v="7" dt="2021-02-04T16:49:38.5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5/10/relationships/revisionInfo" Target="revisionInfo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Радмир Юлдашев" userId="3125a1c30abcce14" providerId="LiveId" clId="{372B2FBC-9490-4F77-9C0B-1F2AB52389AD}"/>
    <pc:docChg chg="undo custSel modSld">
      <pc:chgData name="Радмир Юлдашев" userId="3125a1c30abcce14" providerId="LiveId" clId="{372B2FBC-9490-4F77-9C0B-1F2AB52389AD}" dt="2021-02-04T16:50:14.252" v="62" actId="1076"/>
      <pc:docMkLst>
        <pc:docMk/>
      </pc:docMkLst>
      <pc:sldChg chg="addSp delSp modSp mod">
        <pc:chgData name="Радмир Юлдашев" userId="3125a1c30abcce14" providerId="LiveId" clId="{372B2FBC-9490-4F77-9C0B-1F2AB52389AD}" dt="2021-02-04T16:49:04.452" v="39" actId="1076"/>
        <pc:sldMkLst>
          <pc:docMk/>
          <pc:sldMk cId="4035977248" sldId="256"/>
        </pc:sldMkLst>
        <pc:spChg chg="mod">
          <ac:chgData name="Радмир Юлдашев" userId="3125a1c30abcce14" providerId="LiveId" clId="{372B2FBC-9490-4F77-9C0B-1F2AB52389AD}" dt="2021-02-04T16:48:57.940" v="35" actId="1076"/>
          <ac:spMkLst>
            <pc:docMk/>
            <pc:sldMk cId="4035977248" sldId="256"/>
            <ac:spMk id="4" creationId="{C9E90526-79EA-4AE8-B02E-8F252B7608B9}"/>
          </ac:spMkLst>
        </pc:spChg>
        <pc:spChg chg="mod">
          <ac:chgData name="Радмир Юлдашев" userId="3125a1c30abcce14" providerId="LiveId" clId="{372B2FBC-9490-4F77-9C0B-1F2AB52389AD}" dt="2021-02-04T16:48:52.082" v="33" actId="1076"/>
          <ac:spMkLst>
            <pc:docMk/>
            <pc:sldMk cId="4035977248" sldId="256"/>
            <ac:spMk id="5" creationId="{5D1477B1-E8F0-4A98-B729-EC5E4F9AC66D}"/>
          </ac:spMkLst>
        </pc:spChg>
        <pc:picChg chg="add del mod">
          <ac:chgData name="Радмир Юлдашев" userId="3125a1c30abcce14" providerId="LiveId" clId="{372B2FBC-9490-4F77-9C0B-1F2AB52389AD}" dt="2021-02-04T16:48:13.594" v="19" actId="478"/>
          <ac:picMkLst>
            <pc:docMk/>
            <pc:sldMk cId="4035977248" sldId="256"/>
            <ac:picMk id="6" creationId="{D10BD5F8-28FA-4B0B-B144-F8234A4AEA12}"/>
          </ac:picMkLst>
        </pc:picChg>
        <pc:picChg chg="add del mod">
          <ac:chgData name="Радмир Юлдашев" userId="3125a1c30abcce14" providerId="LiveId" clId="{372B2FBC-9490-4F77-9C0B-1F2AB52389AD}" dt="2021-02-04T16:48:28.393" v="23" actId="478"/>
          <ac:picMkLst>
            <pc:docMk/>
            <pc:sldMk cId="4035977248" sldId="256"/>
            <ac:picMk id="8" creationId="{D2B66DC5-63E9-4D3F-92B4-35BD155A6A66}"/>
          </ac:picMkLst>
        </pc:picChg>
        <pc:picChg chg="add mod">
          <ac:chgData name="Радмир Юлдашев" userId="3125a1c30abcce14" providerId="LiveId" clId="{372B2FBC-9490-4F77-9C0B-1F2AB52389AD}" dt="2021-02-04T16:49:04.452" v="39" actId="1076"/>
          <ac:picMkLst>
            <pc:docMk/>
            <pc:sldMk cId="4035977248" sldId="256"/>
            <ac:picMk id="10" creationId="{2B7B982C-6751-46A0-96D2-28BF6BE46096}"/>
          </ac:picMkLst>
        </pc:picChg>
      </pc:sldChg>
      <pc:sldChg chg="addSp delSp modSp mod">
        <pc:chgData name="Радмир Юлдашев" userId="3125a1c30abcce14" providerId="LiveId" clId="{372B2FBC-9490-4F77-9C0B-1F2AB52389AD}" dt="2021-02-04T16:48:08.466" v="17"/>
        <pc:sldMkLst>
          <pc:docMk/>
          <pc:sldMk cId="1365716949" sldId="261"/>
        </pc:sldMkLst>
        <pc:spChg chg="mod">
          <ac:chgData name="Радмир Юлдашев" userId="3125a1c30abcce14" providerId="LiveId" clId="{372B2FBC-9490-4F77-9C0B-1F2AB52389AD}" dt="2021-02-04T16:48:06.429" v="11" actId="1076"/>
          <ac:spMkLst>
            <pc:docMk/>
            <pc:sldMk cId="1365716949" sldId="261"/>
            <ac:spMk id="5" creationId="{F7398DFB-8E27-47F1-B18B-41F867E2C7D7}"/>
          </ac:spMkLst>
        </pc:spChg>
        <pc:spChg chg="mod">
          <ac:chgData name="Радмир Юлдашев" userId="3125a1c30abcce14" providerId="LiveId" clId="{372B2FBC-9490-4F77-9C0B-1F2AB52389AD}" dt="2021-02-04T16:48:06.573" v="12" actId="1076"/>
          <ac:spMkLst>
            <pc:docMk/>
            <pc:sldMk cId="1365716949" sldId="261"/>
            <ac:spMk id="6" creationId="{5E17B1F1-8EB2-40F7-B4C2-85EEAD2B547E}"/>
          </ac:spMkLst>
        </pc:spChg>
        <pc:picChg chg="add del mod">
          <ac:chgData name="Радмир Юлдашев" userId="3125a1c30abcce14" providerId="LiveId" clId="{372B2FBC-9490-4F77-9C0B-1F2AB52389AD}" dt="2021-02-04T16:48:08.466" v="17"/>
          <ac:picMkLst>
            <pc:docMk/>
            <pc:sldMk cId="1365716949" sldId="261"/>
            <ac:picMk id="3" creationId="{E7787862-751C-4CAE-BC2E-964C77F34185}"/>
          </ac:picMkLst>
        </pc:picChg>
      </pc:sldChg>
      <pc:sldChg chg="addSp modSp mod">
        <pc:chgData name="Радмир Юлдашев" userId="3125a1c30abcce14" providerId="LiveId" clId="{372B2FBC-9490-4F77-9C0B-1F2AB52389AD}" dt="2021-02-04T16:49:34.542" v="48" actId="1076"/>
        <pc:sldMkLst>
          <pc:docMk/>
          <pc:sldMk cId="3377495840" sldId="282"/>
        </pc:sldMkLst>
        <pc:spChg chg="mod">
          <ac:chgData name="Радмир Юлдашев" userId="3125a1c30abcce14" providerId="LiveId" clId="{372B2FBC-9490-4F77-9C0B-1F2AB52389AD}" dt="2021-02-04T16:49:25.293" v="41" actId="1076"/>
          <ac:spMkLst>
            <pc:docMk/>
            <pc:sldMk cId="3377495840" sldId="282"/>
            <ac:spMk id="4" creationId="{9E933371-B814-4547-9007-F1B6D8BB1E67}"/>
          </ac:spMkLst>
        </pc:spChg>
        <pc:spChg chg="mod">
          <ac:chgData name="Радмир Юлдашев" userId="3125a1c30abcce14" providerId="LiveId" clId="{372B2FBC-9490-4F77-9C0B-1F2AB52389AD}" dt="2021-02-04T16:49:34.542" v="48" actId="1076"/>
          <ac:spMkLst>
            <pc:docMk/>
            <pc:sldMk cId="3377495840" sldId="282"/>
            <ac:spMk id="5" creationId="{DE62E7D5-3CF9-4469-B40A-D881C6BD975E}"/>
          </ac:spMkLst>
        </pc:spChg>
        <pc:picChg chg="add mod">
          <ac:chgData name="Радмир Юлдашев" userId="3125a1c30abcce14" providerId="LiveId" clId="{372B2FBC-9490-4F77-9C0B-1F2AB52389AD}" dt="2021-02-04T16:49:26.744" v="43" actId="1076"/>
          <ac:picMkLst>
            <pc:docMk/>
            <pc:sldMk cId="3377495840" sldId="282"/>
            <ac:picMk id="6" creationId="{19F53113-BF44-482D-B566-F54672E6AAAA}"/>
          </ac:picMkLst>
        </pc:picChg>
      </pc:sldChg>
      <pc:sldChg chg="addSp modSp mod">
        <pc:chgData name="Радмир Юлдашев" userId="3125a1c30abcce14" providerId="LiveId" clId="{372B2FBC-9490-4F77-9C0B-1F2AB52389AD}" dt="2021-02-04T16:50:14.252" v="62" actId="1076"/>
        <pc:sldMkLst>
          <pc:docMk/>
          <pc:sldMk cId="10547650" sldId="283"/>
        </pc:sldMkLst>
        <pc:spChg chg="mod">
          <ac:chgData name="Радмир Юлдашев" userId="3125a1c30abcce14" providerId="LiveId" clId="{372B2FBC-9490-4F77-9C0B-1F2AB52389AD}" dt="2021-02-04T16:50:11.257" v="60" actId="1076"/>
          <ac:spMkLst>
            <pc:docMk/>
            <pc:sldMk cId="10547650" sldId="283"/>
            <ac:spMk id="4" creationId="{034C70D4-2223-4A34-B674-1C9B4099C562}"/>
          </ac:spMkLst>
        </pc:spChg>
        <pc:picChg chg="add mod">
          <ac:chgData name="Радмир Юлдашев" userId="3125a1c30abcce14" providerId="LiveId" clId="{372B2FBC-9490-4F77-9C0B-1F2AB52389AD}" dt="2021-02-04T16:50:14.252" v="62" actId="1076"/>
          <ac:picMkLst>
            <pc:docMk/>
            <pc:sldMk cId="10547650" sldId="283"/>
            <ac:picMk id="6" creationId="{CC3F470D-1DFE-4B41-9CDC-106A18E97A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442267D-2795-44EF-9043-E93CFAD96E34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9DF46BF-E5F9-4A27-95B0-3F37B4165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17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14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84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25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67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83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651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28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434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761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2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3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041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75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34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600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15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655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725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589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799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40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18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380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1599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09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89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013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922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772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756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305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5869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12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7532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56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853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0651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6268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1226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7840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9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07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29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5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483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F46BF-E5F9-4A27-95B0-3F37B416548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3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9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2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83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6108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518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457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5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337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93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117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68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52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317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92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590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0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521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30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910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2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093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16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3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1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525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49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983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465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623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60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20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978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70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4920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358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11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866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028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94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9350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0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54877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182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21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30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5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7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6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79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95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7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CCA7D-5C6C-43AD-BBE4-3176533293A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02E977A-CBF6-4C4B-B41C-FF87ABC25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8" r:id="rId13"/>
    <p:sldLayoutId id="2147484139" r:id="rId14"/>
    <p:sldLayoutId id="2147484140" r:id="rId15"/>
    <p:sldLayoutId id="21474841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checklink.mail.ru/proxy?es=qd5chkaLLnwqaAwuKpCI9yiCdjkM2vG8HG29iZKRWwI%3D&amp;egid=vqGcZiitloLcsWnjYQoD%2FaOe2Rpqhncu7PDC2lHawc8%3D&amp;url=https%3A%2F%2Fclick.mail.ru%2Fredir%3Fu%3Dhttps%253A%252F%252Fooo-sid.ru%26c%3Dswm%26r%3Dhttp%26o%3Dmail%26v%3D2%26s%3D59916d3445328514&amp;uidl=15789860271203962857&amp;from=ooo-sid%40bk.ru&amp;to=" TargetMode="External"/><Relationship Id="rId4" Type="http://schemas.openxmlformats.org/officeDocument/2006/relationships/hyperlink" Target="https://www.maxpixel.net/Building-Presentation-Background-Background-215172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7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7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3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hyperlink" Target="https://pxhere.com/ru/photo/132536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7398DFB-8E27-47F1-B18B-41F867E2C7D7}"/>
              </a:ext>
            </a:extLst>
          </p:cNvPr>
          <p:cNvSpPr txBox="1">
            <a:spLocks/>
          </p:cNvSpPr>
          <p:nvPr/>
        </p:nvSpPr>
        <p:spPr>
          <a:xfrm>
            <a:off x="1149790" y="0"/>
            <a:ext cx="10593219" cy="924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65000"/>
                  </a:schemeClr>
                </a:solidFill>
                <a:latin typeface="Constantia" panose="02030602050306030303" pitchFamily="18" charset="0"/>
                <a:ea typeface="DotumChe" panose="020B0503020000020004" pitchFamily="49" charset="-127"/>
              </a:rPr>
              <a:t>ООО «Сопровождение Исполнительной Документации»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E17B1F1-8EB2-40F7-B4C2-85EEAD2B547E}"/>
              </a:ext>
            </a:extLst>
          </p:cNvPr>
          <p:cNvSpPr txBox="1">
            <a:spLocks/>
          </p:cNvSpPr>
          <p:nvPr/>
        </p:nvSpPr>
        <p:spPr>
          <a:xfrm>
            <a:off x="2570186" y="798381"/>
            <a:ext cx="9073234" cy="731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tx1">
                    <a:lumMod val="65000"/>
                  </a:schemeClr>
                </a:solidFill>
                <a:latin typeface="Constantia" panose="02030602050306030303" pitchFamily="18" charset="0"/>
              </a:rPr>
              <a:t>«Ставим процесс формирования Исполнительной документации на новый уровень реализации.»</a:t>
            </a:r>
            <a:endParaRPr lang="en-US" sz="1200" dirty="0">
              <a:solidFill>
                <a:schemeClr val="tx1">
                  <a:lumMod val="65000"/>
                </a:schemeClr>
              </a:solidFill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tx1">
                    <a:lumMod val="65000"/>
                  </a:schemeClr>
                </a:solidFill>
                <a:latin typeface="Constantia" panose="02030602050306030303" pitchFamily="18" charset="0"/>
              </a:rPr>
              <a:t>                                                                 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  <a:latin typeface="Constantia" panose="0203060205030603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https://ooo-sid.ru</a:t>
            </a:r>
            <a:endParaRPr lang="en-US" sz="1200" dirty="0">
              <a:solidFill>
                <a:schemeClr val="tx1">
                  <a:lumMod val="6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E7DE800-6FE7-4380-BF8F-AF75FD466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697" y="5448211"/>
            <a:ext cx="7007557" cy="1240919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ООО «Сопровождение Исполнительной Документации» </a:t>
            </a:r>
          </a:p>
          <a:p>
            <a:pPr algn="r">
              <a:lnSpc>
                <a:spcPct val="10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Юлдашев Радмир Марсович </a:t>
            </a:r>
          </a:p>
          <a:p>
            <a:pPr algn="r">
              <a:lnSpc>
                <a:spcPct val="10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Сотовый телефон +7 (996) 582-79-64</a:t>
            </a:r>
          </a:p>
          <a:p>
            <a:pPr algn="r">
              <a:lnSpc>
                <a:spcPct val="10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ooo-sid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16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66177" y="175523"/>
            <a:ext cx="8911687" cy="128089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данных для сбора первичной информации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190" y="711718"/>
            <a:ext cx="8474043" cy="156975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4. В соответствии с приказом и нахождением на объекте строительства, формируется накопительная ведомость, ответственных представителей в подписании ИД, при формировании ИД  происходит процесс подбора всех сотрудников относительно даты производства работ, таким образом составление списка подписантов снижается до секунд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42" y="2498892"/>
            <a:ext cx="10436496" cy="12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36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53473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4296" y="1785354"/>
            <a:ext cx="10102658" cy="383684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заполнении и ведении данной таблицы мы имеет следующие документы, которые не требуют параллельного вмешательства ручного труда.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AutoNum type="arabicParenR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 результатах проверки изделий на соответствие технической документации ВСН 012-88 ч.2 форма 3</a:t>
            </a:r>
          </a:p>
          <a:p>
            <a:pPr>
              <a:lnSpc>
                <a:spcPct val="90000"/>
              </a:lnSpc>
              <a:buAutoNum type="arabicParenR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разбивки осей приложение 2 РД 11-02-2006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AutoNum type="arabicParenR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освидетельствования скрытых работ приложение 3 РД 11-02-2006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AutoNum type="arabicParenR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освидетельствования ответственных конструкций приложение 4 РД 11-02-2006 + дополнение в виде вспомогательных приложений для эстетичности для каждого пункта АООК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AutoNum type="arabicParenR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формы ВСН 012-88 ч.2 форма 3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AutoNum type="arabicParenR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общих работ Раздел 3 и раздел 6 РД 11-05-2007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Журнал входного контроля качества РД 39-00147105-015-98 Форма 12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Журнал бетонных работ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Журнал ухода за бетонном </a:t>
            </a:r>
          </a:p>
          <a:p>
            <a:pPr marL="0" indent="0">
              <a:lnSpc>
                <a:spcPct val="9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AutoNum type="arabicParenR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AutoNum type="arabicParenR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AutoNum type="arabicParenR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AutoNum type="arabicParenR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19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04886" y="254155"/>
            <a:ext cx="5945704" cy="8413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вывода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en-US" sz="24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508999" y="1450319"/>
            <a:ext cx="5516489" cy="6953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результатах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технической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ВСН 012-88 ч.2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980" y="385253"/>
            <a:ext cx="4158949" cy="608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61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49224" y="253498"/>
            <a:ext cx="9409176" cy="5432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49225" y="2133600"/>
            <a:ext cx="2871609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разбивки осей приложение 2 РД 11-02-2006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DA45D6-7DCC-4A0D-AD0B-20F9C0D6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708" y="796778"/>
            <a:ext cx="4308208" cy="58928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F7317F-85C3-4F5E-9DFC-B70C8918B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46" y="796778"/>
            <a:ext cx="4515178" cy="41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00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44420" y="190123"/>
            <a:ext cx="8444193" cy="5432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49225" y="2118512"/>
            <a:ext cx="3021297" cy="3774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освидетельствования скрытых работ приложение 3 РД 11-02-2006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F0D69D-B4FC-4FC2-97EC-9193B7BF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618" y="733331"/>
            <a:ext cx="4015904" cy="54993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ECCADE-F257-4D76-91B0-C3B055082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522" y="733331"/>
            <a:ext cx="3939377" cy="54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89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9224" y="129459"/>
            <a:ext cx="9228107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освидетельствования ответственных конструкций приложение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РД 11-02-2006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39647D-AB90-4767-9A34-FAA55D815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697" y="759406"/>
            <a:ext cx="4075432" cy="47273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B78370-944B-4C96-8693-780E823FD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555" y="759406"/>
            <a:ext cx="3949375" cy="571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06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67743" y="49940"/>
            <a:ext cx="9671726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49225" y="2144238"/>
            <a:ext cx="3364582" cy="3748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1 к АООК форма рекомендуемая РД 11-02-2006 не предусмотрена, всю отображаемую информацию так-же можно прописывать самом АООК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80EB8F-5885-4634-9D41-605C74746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475" y="577048"/>
            <a:ext cx="3721760" cy="59036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FB7918-B286-4473-B797-31A81EBB9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968" y="577048"/>
            <a:ext cx="3784508" cy="610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8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801080" y="0"/>
            <a:ext cx="9886095" cy="42862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1458849" y="438798"/>
            <a:ext cx="10733151" cy="646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2 к АООК форма рекомендуемая РД 11-02-2006 не предусмотрена, всю отображаемую информацию так-же можно прописывать самом АООК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69A3BE-3B64-4C31-9073-EC34F8AD3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278" y="979251"/>
            <a:ext cx="3903605" cy="5116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D2B582-61BE-4064-95D5-16AC64FB0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981" y="979251"/>
            <a:ext cx="3644941" cy="57385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BBD95-9020-4144-B8FC-14A4B24AA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84" y="979251"/>
            <a:ext cx="3644941" cy="57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50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73318" y="160770"/>
            <a:ext cx="8489201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573318" y="1420664"/>
            <a:ext cx="2741675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3 к АООК форма рекомендуемая РД 11-02-2006  не предусмотрена, всю отображаемую информацию так-же можно прописывать самом АООК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8E5AE5-EF82-4007-B91D-17614B4C2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49" y="657366"/>
            <a:ext cx="4236876" cy="58932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D658EE-F86E-4A24-B613-34DEE54DD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621" y="657366"/>
            <a:ext cx="3611304" cy="589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72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4 к АООК форма рекомендуемая РД 11-02-2006 не предусмотрена, всю отображаемую информацию так-же можно прописывать самом АООК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6FB0EC-EEBB-49DF-BD01-C0BA0CCC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43" y="0"/>
            <a:ext cx="4573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4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5380" y="210139"/>
            <a:ext cx="9905998" cy="27683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Constantia" panose="02030602050306030303" pitchFamily="18" charset="0"/>
              </a:rPr>
              <a:t>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3337" y="1343039"/>
            <a:ext cx="9905999" cy="5166406"/>
          </a:xfrm>
        </p:spPr>
        <p:txBody>
          <a:bodyPr>
            <a:norm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1. Введение</a:t>
            </a:r>
          </a:p>
          <a:p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2) Информация о компании (цели, возможности, описание)</a:t>
            </a:r>
            <a:endParaRPr lang="ru-RU" sz="1200" b="1" dirty="0">
              <a:latin typeface="Times New Roman" panose="02020603050405020304" pitchFamily="18" charset="0"/>
              <a:ea typeface="Microsoft GothicNeo" panose="020B0500000101010101" pitchFamily="34" charset="-127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2. Конструкции железобетонные, общестроительные работы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2.1) База данных для сбора первичной информации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2.2) Результат вывода информации из базы данных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3. Конструкции металлические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3.1) Ведомость отгрузочных марок для закрепления первичной информации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3.2) Результат вывода информации из базы данных</a:t>
            </a:r>
          </a:p>
          <a:p>
            <a:r>
              <a:rPr lang="ru-RU" sz="1200" b="1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4. Сварка, монтаж и испытание технологического трубопровода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4.1) Базы данных для сбора первичной информации (учет материалов и сварочный процесс)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4.2) Результат вывода информации из баз данных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5) Подведение итогов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6) Информация о компании (цели, возможности, описание)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Times New Roman" panose="02020603050405020304" pitchFamily="18" charset="0"/>
                <a:ea typeface="Microsoft GothicNeo" panose="020B0500000101010101" pitchFamily="34" charset="-127"/>
                <a:cs typeface="Times New Roman" panose="02020603050405020304" pitchFamily="18" charset="0"/>
              </a:rPr>
              <a:t>7) Контакты</a:t>
            </a:r>
            <a:endParaRPr lang="en-US" sz="1200" dirty="0">
              <a:latin typeface="Times New Roman" panose="02020603050405020304" pitchFamily="18" charset="0"/>
              <a:ea typeface="Microsoft GothicNeo" panose="020B0500000101010101" pitchFamily="34" charset="-127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Times New Roman" panose="02020603050405020304" pitchFamily="18" charset="0"/>
              <a:ea typeface="Microsoft GothicNeo" panose="020B0500000101010101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891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562016" y="15101"/>
            <a:ext cx="7067968" cy="2879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4669654" y="313244"/>
            <a:ext cx="3245621" cy="3208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формы ВСН 012-88 ч.2 форма 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E0DE9C-613F-4CE6-A486-14E70E51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9" y="742950"/>
            <a:ext cx="3379599" cy="5372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B06FDF-5D40-4DCD-B772-C5D1ECCD8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468" y="742950"/>
            <a:ext cx="3337104" cy="5372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421775-4FBE-44D0-A82E-17D301866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557" y="634103"/>
            <a:ext cx="3260854" cy="62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14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270204" y="-34454"/>
            <a:ext cx="7176678" cy="2879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1270204" y="253459"/>
            <a:ext cx="4007966" cy="2430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общих работ Раздел 3 РД 11-05-2007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D52593-00FA-4EA8-896A-E5B3585DA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878" y="496468"/>
            <a:ext cx="3915980" cy="62614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FD4411-03DF-4791-B2DA-F416E5DB3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503" y="933450"/>
            <a:ext cx="3945619" cy="582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14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64452" y="22930"/>
            <a:ext cx="5831548" cy="79622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20675" y="1600201"/>
            <a:ext cx="3650278" cy="796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общих работ Раздел 6 РД 11-05-2007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F219B5-B11A-4F97-B0D9-8BA23D785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6" y="175330"/>
            <a:ext cx="4065888" cy="65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99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959357" y="110293"/>
            <a:ext cx="6273286" cy="2879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603409" y="472869"/>
            <a:ext cx="4891315" cy="3109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входного контроля качества </a:t>
            </a:r>
            <a:r>
              <a:rPr lang="ru-RU" sz="1200" dirty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РД 39-00147105-015-98 Форма 12</a:t>
            </a:r>
          </a:p>
          <a:p>
            <a:pPr marL="0" indent="0" algn="ctr">
              <a:buNone/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920A40-695E-4694-AEF6-8AE45E4A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33" y="704663"/>
            <a:ext cx="4230629" cy="300056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023A0A-C93F-4684-AD88-9C6DAA1EF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554" y="1126670"/>
            <a:ext cx="7113496" cy="483597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2363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27741" y="148937"/>
            <a:ext cx="7003700" cy="2879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ru-RU" sz="2400" cap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вывода информации из базы данных</a:t>
            </a:r>
            <a:endParaRPr lang="ru-RU" sz="24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2080191" y="1568186"/>
            <a:ext cx="1828018" cy="223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бетонных работ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8283793" y="1568186"/>
            <a:ext cx="2133154" cy="447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ухода за бетонном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FD741D-566C-4D40-93DA-F41CFEEB2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99" y="2158780"/>
            <a:ext cx="5858400" cy="35181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F60AF-E2BE-488E-90E2-AD21B88A3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833" y="2158780"/>
            <a:ext cx="5858400" cy="351812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42349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40649" y="2242061"/>
            <a:ext cx="8791575" cy="110657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3.Конструкции металлические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342" y="3428995"/>
            <a:ext cx="8791575" cy="1655762"/>
          </a:xfrm>
        </p:spPr>
        <p:txBody>
          <a:bodyPr/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формирования исполнительной документации по разделу проекта КМ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E933371-B814-4547-9007-F1B6D8BB1E67}"/>
              </a:ext>
            </a:extLst>
          </p:cNvPr>
          <p:cNvSpPr txBox="1">
            <a:spLocks/>
          </p:cNvSpPr>
          <p:nvPr/>
        </p:nvSpPr>
        <p:spPr>
          <a:xfrm>
            <a:off x="1998850" y="-110741"/>
            <a:ext cx="8695275" cy="1500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  <a:ea typeface="DotumChe" panose="020B0503020000020004" pitchFamily="49" charset="-127"/>
              </a:rPr>
              <a:t>ООО «Сопровождение Исполнительной Документации»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E62E7D5-3CF9-4469-B40A-D881C6BD975E}"/>
              </a:ext>
            </a:extLst>
          </p:cNvPr>
          <p:cNvSpPr txBox="1">
            <a:spLocks/>
          </p:cNvSpPr>
          <p:nvPr/>
        </p:nvSpPr>
        <p:spPr>
          <a:xfrm>
            <a:off x="1998850" y="1010448"/>
            <a:ext cx="8695274" cy="416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bg1"/>
                </a:solidFill>
                <a:latin typeface="Constantia" panose="02030602050306030303" pitchFamily="18" charset="0"/>
              </a:rPr>
              <a:t>«Ставим процесс формирования Исполнительной документации на новый уровень реализации»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F53113-BF44-482D-B566-F54672E6A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3" y="119612"/>
            <a:ext cx="1358381" cy="12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7741" y="148937"/>
            <a:ext cx="9311894" cy="74845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3.1) Ведомость отгрузочных марок для закрепления первичной информации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1061" y="924766"/>
            <a:ext cx="10447063" cy="569461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Заполняется информацией о паспортах и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АоРПИ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дальнейшем происходит процесс связывания маркировки по КМ и КМД и разделением на яруса и строительные оси</a:t>
            </a:r>
          </a:p>
          <a:p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A4558F-ADB1-482C-989A-A35D690C5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061" y="1731637"/>
            <a:ext cx="10668185" cy="42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11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65816" y="148937"/>
            <a:ext cx="8521134" cy="4701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3.2) Результат вывода информации из базы данных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723900"/>
            <a:ext cx="9905999" cy="5067301"/>
          </a:xfrm>
        </p:spPr>
        <p:txBody>
          <a:bodyPr>
            <a:norm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своевременном занесении первичной информации в данную таблицу, процесс формирования ИД будет ускорен при этом не требуется параллельное занесение информации и мы имеем такие документы как: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Реестр формы ВСН 012-88 ч.2 форма 3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Акт освидетельствования ответственных конструкций приложение 4 РД 11-02-2006 с рекомендуемым приложением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Журнал сварочных работ  Приложение Б СП 70.13330.2012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Журнал работ по монтажу строительных конструкций Приложение А СП 70.13330.2012</a:t>
            </a:r>
          </a:p>
          <a:p>
            <a:pPr marL="0" indent="0"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5) Акт о результатах проверки изделий на соответствие технической документации ВСН 012-88 ч.2 форма 3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Журнал входного контроля РД 39-00147105-015-98 Форма 12</a:t>
            </a: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16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980" y="1601988"/>
            <a:ext cx="3433170" cy="4876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160" y="1601988"/>
            <a:ext cx="3543695" cy="48768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726619" y="116661"/>
            <a:ext cx="6674833" cy="4701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3.2) Результат вывода информации из базы данных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286967" y="586849"/>
            <a:ext cx="3321196" cy="270401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формы ВСН 012-88 ч.2 форма 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94" y="1608862"/>
            <a:ext cx="3266417" cy="49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8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964744" y="135711"/>
            <a:ext cx="6720794" cy="4701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3.2) Результат вывода информации из базы данных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237463" y="751027"/>
            <a:ext cx="6261644" cy="297805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работ по монтажу строительных конструкций Приложение А СП 70.13330.2012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902FB2-8F40-40D7-896B-33E64EC10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706" y="1193960"/>
            <a:ext cx="7930294" cy="52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2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94642"/>
            <a:ext cx="9905998" cy="58163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GOST type A" panose="020B0500000000000000" pitchFamily="34" charset="0"/>
              </a:rPr>
              <a:t>1.Введение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676274"/>
            <a:ext cx="9905999" cy="58769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200" b="1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Добрый день коллеги,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ООО «Сопровождение Исполнительной Документации» предлагает услуги оформления ИД в сжатые сроки с минимальным трудозатратами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В данном тексте кратко описана деятельность сотрудников службы ПТО, связанных с оформлением исполнительной документации в соответствии с стандартами на территории РФ.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Зачастую на всех проектах строительства, у руководящих лиц отсутствует время и возможность углубляться в процесс оформления ИД и понять трудности которые испытывают их сотрудники, соответственно оценить квалификацию своих специалистов не возможно и остается только надеяться на лучшее.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Все структуры в организации очень важны и являются неотъемлемой частью функционирования системы, как единого организма. Результат взаимоотношения данной системы перед представителем Заказчика и эксплуатирующей организацией, является три критерия </a:t>
            </a:r>
          </a:p>
          <a:p>
            <a:pPr>
              <a:lnSpc>
                <a:spcPct val="100000"/>
              </a:lnSpc>
              <a:spcBef>
                <a:spcPts val="600"/>
              </a:spcBef>
              <a:buAutoNum type="arabicParenR"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соблюдение сроков строительства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2) качество выполнения строительно-монтажных работ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3) ИД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Данные критерии являются основополагающими в сотрудничестве организаций, в взаимном доверии и успешном бушующем.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Мы хотим поставить процесс формирования документации на другой уровень реализации.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Мы предлагаем процесс в котором:</a:t>
            </a:r>
          </a:p>
          <a:p>
            <a:pPr>
              <a:lnSpc>
                <a:spcPct val="100000"/>
              </a:lnSpc>
              <a:buAutoNum type="arabicParenR"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минимизированы человеческие ошибки связанные с ручным трудом, как не соответствию документов между собой, так и не соблюдение хронологии строительства</a:t>
            </a:r>
          </a:p>
          <a:p>
            <a:pPr>
              <a:lnSpc>
                <a:spcPct val="100000"/>
              </a:lnSpc>
              <a:buAutoNum type="arabicParenR"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снижен процент затраченного рабочего времени, на оформление ИД</a:t>
            </a:r>
          </a:p>
          <a:p>
            <a:pPr>
              <a:lnSpc>
                <a:spcPct val="100000"/>
              </a:lnSpc>
              <a:buAutoNum type="arabicParenR"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отсутствие большого количества сотрудников над решением поставленной задачи, является основным показателем достижения оптимизации процесса</a:t>
            </a:r>
          </a:p>
          <a:p>
            <a:pPr>
              <a:lnSpc>
                <a:spcPct val="100000"/>
              </a:lnSpc>
              <a:buAutoNum type="arabicParenR"/>
            </a:pPr>
            <a:r>
              <a:rPr lang="ru-RU" sz="1200" dirty="0">
                <a:latin typeface="Times New Roman" panose="02020603050405020304" pitchFamily="18" charset="0"/>
                <a:ea typeface="MingLiU" panose="020B0604030504040204" pitchFamily="49" charset="-120"/>
                <a:cs typeface="Times New Roman" panose="02020603050405020304" pitchFamily="18" charset="0"/>
              </a:rPr>
              <a:t>Скорость оформления с учетом качества, увеличена в 10 раз и выше.</a:t>
            </a:r>
          </a:p>
        </p:txBody>
      </p:sp>
    </p:spTree>
    <p:extLst>
      <p:ext uri="{BB962C8B-B14F-4D97-AF65-F5344CB8AC3E}">
        <p14:creationId xmlns:p14="http://schemas.microsoft.com/office/powerpoint/2010/main" val="3317437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83633" y="780748"/>
            <a:ext cx="2251494" cy="37592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освидетельствования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РД 11-02-2006</a:t>
            </a: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B11CE48-9230-4E9B-84A1-1718B51E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438" y="84903"/>
            <a:ext cx="6720794" cy="4701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3.2) Результат вывода информации из базы данных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7884AF-CE7A-465B-9840-45CC6B72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127" y="637461"/>
            <a:ext cx="4356377" cy="5676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72276C-A755-49D0-AFBC-E3CF1A218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154" y="637461"/>
            <a:ext cx="4371512" cy="56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47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48" y="1414018"/>
            <a:ext cx="3388297" cy="482892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739604" y="0"/>
            <a:ext cx="7096854" cy="4701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3.2) Результат вывода информации из базы данных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739604" y="426592"/>
            <a:ext cx="8561670" cy="259457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Рекомендуемые приложения к акту освидетельствования ответственных конструкций приложение 3 РД 11-02-2006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4E4FE1-1979-4FA2-91EE-DFFFC6A89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668" y="1414016"/>
            <a:ext cx="3880663" cy="48289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53EFCF-AD71-40A5-A354-CDD17B857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747" y="1414016"/>
            <a:ext cx="3650974" cy="48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8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5" name="Group 68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6" name="Rectangle 82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Freeform 6">
            <a:extLst>
              <a:ext uri="{FF2B5EF4-FFF2-40B4-BE49-F238E27FC236}">
                <a16:creationId xmlns:a16="http://schemas.microsoft.com/office/drawing/2014/main" id="{DB5BC99D-7BEA-4F13-B82B-A956E2D09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8" name="Rectangle 86">
            <a:extLst>
              <a:ext uri="{FF2B5EF4-FFF2-40B4-BE49-F238E27FC236}">
                <a16:creationId xmlns:a16="http://schemas.microsoft.com/office/drawing/2014/main" id="{FC59DA47-0B3E-4C84-B322-4D0AB409F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88">
            <a:extLst>
              <a:ext uri="{FF2B5EF4-FFF2-40B4-BE49-F238E27FC236}">
                <a16:creationId xmlns:a16="http://schemas.microsoft.com/office/drawing/2014/main" id="{6F7C0CF3-8632-43CE-B87A-053125D41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78232" y="273740"/>
            <a:ext cx="3778870" cy="27090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cap="none" dirty="0">
                <a:solidFill>
                  <a:srgbClr val="FEFFFF"/>
                </a:solidFill>
                <a:latin typeface="Century Gothic (Заголовки)"/>
              </a:rPr>
              <a:t>3.2) </a:t>
            </a:r>
            <a:r>
              <a:rPr lang="en-US" sz="2400" cap="none" dirty="0" err="1">
                <a:solidFill>
                  <a:srgbClr val="FEFFFF"/>
                </a:solidFill>
                <a:latin typeface="Century Gothic (Заголовки)"/>
              </a:rPr>
              <a:t>Результат</a:t>
            </a:r>
            <a:r>
              <a:rPr lang="en-US" sz="2400" cap="none" dirty="0">
                <a:solidFill>
                  <a:srgbClr val="FEFFFF"/>
                </a:solidFill>
                <a:latin typeface="Century Gothic (Заголовки)"/>
              </a:rPr>
              <a:t> </a:t>
            </a:r>
            <a:r>
              <a:rPr lang="en-US" sz="2400" cap="none" dirty="0" err="1">
                <a:solidFill>
                  <a:srgbClr val="FEFFFF"/>
                </a:solidFill>
                <a:latin typeface="Century Gothic (Заголовки)"/>
              </a:rPr>
              <a:t>вывода</a:t>
            </a:r>
            <a:r>
              <a:rPr lang="en-US" sz="2400" cap="none" dirty="0">
                <a:solidFill>
                  <a:srgbClr val="FEFFFF"/>
                </a:solidFill>
                <a:latin typeface="Century Gothic (Заголовки)"/>
              </a:rPr>
              <a:t> </a:t>
            </a:r>
            <a:r>
              <a:rPr lang="en-US" sz="2400" cap="none" dirty="0" err="1">
                <a:solidFill>
                  <a:srgbClr val="FEFFFF"/>
                </a:solidFill>
                <a:latin typeface="Century Gothic (Заголовки)"/>
              </a:rPr>
              <a:t>информации</a:t>
            </a:r>
            <a:r>
              <a:rPr lang="en-US" sz="2400" cap="none" dirty="0">
                <a:solidFill>
                  <a:srgbClr val="FEFFFF"/>
                </a:solidFill>
                <a:latin typeface="Century Gothic (Заголовки)"/>
              </a:rPr>
              <a:t> </a:t>
            </a:r>
            <a:r>
              <a:rPr lang="en-US" sz="2400" cap="none" dirty="0" err="1">
                <a:solidFill>
                  <a:srgbClr val="FEFFFF"/>
                </a:solidFill>
                <a:latin typeface="Century Gothic (Заголовки)"/>
              </a:rPr>
              <a:t>из</a:t>
            </a:r>
            <a:r>
              <a:rPr lang="en-US" sz="2400" cap="none" dirty="0">
                <a:solidFill>
                  <a:srgbClr val="FEFFFF"/>
                </a:solidFill>
                <a:latin typeface="Century Gothic (Заголовки)"/>
              </a:rPr>
              <a:t> </a:t>
            </a:r>
            <a:r>
              <a:rPr lang="en-US" sz="2400" cap="none" dirty="0" err="1">
                <a:solidFill>
                  <a:srgbClr val="FEFFFF"/>
                </a:solidFill>
                <a:latin typeface="Century Gothic (Заголовки)"/>
              </a:rPr>
              <a:t>базы</a:t>
            </a:r>
            <a:r>
              <a:rPr lang="en-US" sz="2400" cap="none" dirty="0">
                <a:solidFill>
                  <a:srgbClr val="FEFFFF"/>
                </a:solidFill>
                <a:latin typeface="Century Gothic (Заголовки)"/>
              </a:rPr>
              <a:t> </a:t>
            </a:r>
            <a:r>
              <a:rPr lang="en-US" sz="2400" cap="none" dirty="0" err="1">
                <a:solidFill>
                  <a:srgbClr val="FEFFFF"/>
                </a:solidFill>
                <a:latin typeface="Century Gothic (Заголовки)"/>
              </a:rPr>
              <a:t>данных</a:t>
            </a:r>
            <a:endParaRPr lang="en-US" sz="2400" cap="none" dirty="0">
              <a:solidFill>
                <a:srgbClr val="FEFFFF"/>
              </a:solidFill>
              <a:latin typeface="Century Gothic (Заголовки)"/>
            </a:endParaRPr>
          </a:p>
        </p:txBody>
      </p:sp>
      <p:sp>
        <p:nvSpPr>
          <p:cNvPr id="100" name="Freeform 5">
            <a:extLst>
              <a:ext uri="{FF2B5EF4-FFF2-40B4-BE49-F238E27FC236}">
                <a16:creationId xmlns:a16="http://schemas.microsoft.com/office/drawing/2014/main" id="{1E280319-321A-4944-A828-08032D4E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6307" y="5179540"/>
            <a:ext cx="4626525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  <a:r>
              <a: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1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результатах</a:t>
            </a:r>
            <a:r>
              <a: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</a:t>
            </a:r>
            <a:r>
              <a: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r>
              <a: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</a:t>
            </a:r>
            <a:r>
              <a: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технической</a:t>
            </a:r>
            <a:r>
              <a: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</a:t>
            </a:r>
            <a:r>
              <a: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ВСН 012-88 ч.2 </a:t>
            </a:r>
            <a:r>
              <a:rPr lang="en-US" sz="1400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151" y="194612"/>
            <a:ext cx="4458354" cy="63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98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83" y="1582057"/>
            <a:ext cx="5335981" cy="3786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049" y="1582057"/>
            <a:ext cx="5903694" cy="378696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178081" y="88086"/>
            <a:ext cx="7395224" cy="4701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3.2) Результат вывода информации из базы данных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844504" y="994420"/>
            <a:ext cx="4757958" cy="335906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входного контроля РД 39-00147105-015-98 Форма 12</a:t>
            </a:r>
          </a:p>
        </p:txBody>
      </p:sp>
    </p:spTree>
    <p:extLst>
      <p:ext uri="{BB962C8B-B14F-4D97-AF65-F5344CB8AC3E}">
        <p14:creationId xmlns:p14="http://schemas.microsoft.com/office/powerpoint/2010/main" val="2111191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8286" y="1756228"/>
            <a:ext cx="10624456" cy="1285213"/>
          </a:xfrm>
        </p:spPr>
        <p:txBody>
          <a:bodyPr>
            <a:noAutofit/>
          </a:bodyPr>
          <a:lstStyle/>
          <a:p>
            <a:r>
              <a:rPr lang="ru-RU" sz="4400" dirty="0"/>
              <a:t>4. Сварка, монтаж и испытание технологического трубопровода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9811" y="3930284"/>
            <a:ext cx="7601405" cy="1655762"/>
          </a:xfrm>
        </p:spPr>
        <p:txBody>
          <a:bodyPr/>
          <a:lstStyle/>
          <a:p>
            <a:r>
              <a:rPr lang="ru-RU" dirty="0"/>
              <a:t>Программное обеспечение формирования исполнительной документации по разделу проекта ТТ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4C70D4-2223-4A34-B674-1C9B4099C562}"/>
              </a:ext>
            </a:extLst>
          </p:cNvPr>
          <p:cNvSpPr txBox="1">
            <a:spLocks/>
          </p:cNvSpPr>
          <p:nvPr/>
        </p:nvSpPr>
        <p:spPr>
          <a:xfrm>
            <a:off x="1249862" y="62878"/>
            <a:ext cx="10172880" cy="8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Constantia" panose="02030602050306030303" pitchFamily="18" charset="0"/>
                <a:ea typeface="DotumChe" panose="020B0503020000020004" pitchFamily="49" charset="-127"/>
              </a:rPr>
              <a:t>ООО «Сопровождение Исполнительной Документации»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3FFBE55-3CDB-4128-8FFA-F47908E2BCED}"/>
              </a:ext>
            </a:extLst>
          </p:cNvPr>
          <p:cNvSpPr txBox="1">
            <a:spLocks/>
          </p:cNvSpPr>
          <p:nvPr/>
        </p:nvSpPr>
        <p:spPr>
          <a:xfrm>
            <a:off x="2349508" y="1063832"/>
            <a:ext cx="9073234" cy="416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 dirty="0">
                <a:latin typeface="Constantia" panose="02030602050306030303" pitchFamily="18" charset="0"/>
              </a:rPr>
              <a:t>«Ставим процесс формирования Исполнительной документации на новый уровень реализации»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3F470D-1DFE-4B41-9CDC-106A18E97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9" y="758023"/>
            <a:ext cx="1557285" cy="144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40156" y="151014"/>
            <a:ext cx="10275619" cy="77858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4.1) Базы данных для обработки первичной информации (учет материалов и сварочный процесс)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767937" y="929603"/>
            <a:ext cx="8915400" cy="77858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база данных включает в себя учёт материалов, закрепление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АоРПИ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сопроводительной документации.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ABFD61-7BA4-4E59-95C6-B0AEDA2B9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708192"/>
            <a:ext cx="11229975" cy="327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02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49225" y="236147"/>
            <a:ext cx="11039672" cy="369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4.1) Базы данных для сбора первичной информации (учет материалов и сварочный процесс)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73000" y="1576905"/>
            <a:ext cx="3598925" cy="43064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При своевременном занесении первичной информации в данные таблицы, процесс формирования ИД займёт считаные минуты при это мы имеем такие документы как: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1) Реестр формы ВСН 012-88 ч.2 форма 3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2)  Титульный лист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3) Журнал сварочных работ по форме</a:t>
            </a:r>
            <a:r>
              <a:rPr lang="en-US" sz="1000" i="1" dirty="0">
                <a:latin typeface="GOST type A" panose="020B0500000000000000" pitchFamily="34" charset="0"/>
              </a:rPr>
              <a:t> L</a:t>
            </a:r>
            <a:r>
              <a:rPr lang="ru-RU" sz="1000" i="1" dirty="0">
                <a:latin typeface="GOST type A" panose="020B0500000000000000" pitchFamily="34" charset="0"/>
              </a:rPr>
              <a:t>15.10</a:t>
            </a:r>
            <a:r>
              <a:rPr lang="ru-RU" sz="1000" dirty="0">
                <a:latin typeface="GOST type A" panose="020B0500000000000000" pitchFamily="34" charset="0"/>
              </a:rPr>
              <a:t> </a:t>
            </a:r>
            <a:r>
              <a:rPr lang="en-US" sz="1000" dirty="0">
                <a:latin typeface="GOST type A" panose="020B0500000000000000" pitchFamily="34" charset="0"/>
              </a:rPr>
              <a:t>Linde </a:t>
            </a:r>
            <a:r>
              <a:rPr lang="ru-RU" sz="1000" dirty="0">
                <a:latin typeface="GOST type A" panose="020B0500000000000000" pitchFamily="34" charset="0"/>
              </a:rPr>
              <a:t>для проведения инспекции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4) Журнал сварочных работ  ГОСТ 32569-2013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5) Спецификация ГОСТ 32569-2013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6) Акт освидетельствования ответственных конструкций приложение 4 РД 11-02-2006 на сварку и монтаж ТТ с рекомендуемым приложением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7) Свидетельство о монтаже технологического трубопровода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8) Акт на очистку полости трубопровода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9) Акт испытания трубопровода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latin typeface="GOST type A" panose="020B0500000000000000" pitchFamily="34" charset="0"/>
              </a:rPr>
              <a:t>10) Дополнительно чертиться в ручную исполнительная схема.</a:t>
            </a:r>
          </a:p>
          <a:p>
            <a:pPr>
              <a:lnSpc>
                <a:spcPct val="90000"/>
              </a:lnSpc>
            </a:pPr>
            <a:endParaRPr lang="ru-RU" sz="900" dirty="0">
              <a:latin typeface="GOST type A" panose="020B0500000000000000" pitchFamily="34" charset="0"/>
            </a:endParaRPr>
          </a:p>
          <a:p>
            <a:pPr>
              <a:lnSpc>
                <a:spcPct val="90000"/>
              </a:lnSpc>
            </a:pPr>
            <a:endParaRPr lang="ru-RU" sz="900" dirty="0">
              <a:latin typeface="GOST type A" panose="020B0500000000000000" pitchFamily="34" charset="0"/>
            </a:endParaRPr>
          </a:p>
          <a:p>
            <a:pPr>
              <a:lnSpc>
                <a:spcPct val="90000"/>
              </a:lnSpc>
            </a:pPr>
            <a:endParaRPr lang="ru-RU" sz="900" dirty="0">
              <a:latin typeface="GOST type A" panose="020B0500000000000000" pitchFamily="34" charset="0"/>
            </a:endParaRPr>
          </a:p>
          <a:p>
            <a:pPr>
              <a:lnSpc>
                <a:spcPct val="90000"/>
              </a:lnSpc>
            </a:pPr>
            <a:endParaRPr lang="ru-RU" sz="900" dirty="0">
              <a:latin typeface="GOST type A" panose="020B0500000000000000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589103" y="619616"/>
            <a:ext cx="9857422" cy="834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база данных включает в себя учёт сварочных работ начиная с подачи заявки  в ЛНК, обработки и выдачей заключения в соответствии с РД и возможностью сварщика варить данный стык относительно диаметра, марки стали, типа сварки и параметров согласно допускных листов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8FE4C0-2FFE-4DDC-BCF8-20163BD6A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668" y="1920951"/>
            <a:ext cx="8303362" cy="24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52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4673" y="1239178"/>
            <a:ext cx="5619960" cy="9078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4.2) Результат вывода информации из баз данных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04673" y="2147054"/>
            <a:ext cx="3195624" cy="270401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формы ВСН 012-88 ч.2 форма 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AA15C6-10CF-48B6-A573-5501F0463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629" y="90414"/>
            <a:ext cx="392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71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25456" y="73636"/>
            <a:ext cx="9642569" cy="4701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GOST type A" panose="020B0500000000000000" pitchFamily="34" charset="0"/>
              </a:rPr>
              <a:t>4.2) Результат вывода информации из баз данных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139611" y="616682"/>
            <a:ext cx="10168980" cy="2926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tx1"/>
                </a:solidFill>
                <a:latin typeface="GOST type A" panose="020B0500000000000000" pitchFamily="34" charset="0"/>
              </a:rPr>
              <a:t> Титульный лист                                                                                       Журнал сварочных работ по форме </a:t>
            </a:r>
            <a:r>
              <a:rPr lang="en-US" sz="1200" dirty="0">
                <a:solidFill>
                  <a:schemeClr val="tx1"/>
                </a:solidFill>
                <a:latin typeface="GOST type A" panose="020B0500000000000000" pitchFamily="34" charset="0"/>
              </a:rPr>
              <a:t>L</a:t>
            </a:r>
            <a:r>
              <a:rPr lang="ru-RU" sz="1200" dirty="0">
                <a:solidFill>
                  <a:schemeClr val="tx1"/>
                </a:solidFill>
                <a:latin typeface="GOST type A" panose="020B0500000000000000" pitchFamily="34" charset="0"/>
              </a:rPr>
              <a:t>15.10 </a:t>
            </a:r>
            <a:r>
              <a:rPr lang="en-US" sz="1200" dirty="0">
                <a:solidFill>
                  <a:schemeClr val="tx1"/>
                </a:solidFill>
                <a:latin typeface="GOST type A" panose="020B0500000000000000" pitchFamily="34" charset="0"/>
              </a:rPr>
              <a:t>Linde </a:t>
            </a:r>
            <a:r>
              <a:rPr lang="ru-RU" sz="1200" dirty="0">
                <a:solidFill>
                  <a:schemeClr val="tx1"/>
                </a:solidFill>
                <a:latin typeface="GOST type A" panose="020B0500000000000000" pitchFamily="34" charset="0"/>
              </a:rPr>
              <a:t>для проведения инспекции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BC79F5-E77E-4990-BEE0-0013A25B1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65" y="982179"/>
            <a:ext cx="3351209" cy="54883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46D20A-8DF7-4994-84A7-DBD1D2543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760" y="982179"/>
            <a:ext cx="7859545" cy="26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7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651305" y="228600"/>
            <a:ext cx="3778870" cy="8424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4.2)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вывода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</a:t>
            </a:r>
            <a:r>
              <a:rPr lang="en-US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en-US" sz="24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144" y="228600"/>
            <a:ext cx="4239649" cy="62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6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94642"/>
            <a:ext cx="9905998" cy="58163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4851" y="1274069"/>
            <a:ext cx="9905999" cy="63880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успешного результата существуют основные моменты на которые нужно обращать внимание и не забывать о их важности: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Коллегиальное решение всех структур участвующих в строительстве, о форме наполнения исполнительной документации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Время затраченное на: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А) сбор и поиск первичной информации (сопроводительные документы, исполнительных схемы, заключения от лаборатории)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Б) анализ информации на предмет соответствия с РД и фактом выполненных работ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полного, сдаточного комплекта исполнительной документации является завершающей стадией, в котором минимизирован процент затраченного  времени в секунды.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дальнейших слайдах кратко описан процесс и показан предлагаемый наш результат вывода исполнительной документации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программа является гибкой и легко подстраивается под любые требования с внедрением новых форм документов список которых на выходе не ограничен.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сотрудников и наработки информации распространяются на объекты магистральных нефтепроводов, гражданского и промышленного  строительства с повышенной опасностью, с соблюдением всех норм и правил установленных представителем Заказчика и нормативно технических документов.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Отличительная особенность баз данных заключается в внесении информации один раз, которая в свою очередь без участия ручного труда распространяется на все документы и их подпункты, сцепляясь воедино и разделяясь на составные части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разработанной группой инженеров является универсальным решением достижения цели в кратчайшие сроки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Надеюсь изложенная информация была максимально информативна и не заняла много Вашего времени.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97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82606" y="13583"/>
            <a:ext cx="9642569" cy="4701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4.2) Результат вывода информации из баз данных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389137" y="445906"/>
            <a:ext cx="3857566" cy="2028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сварочных работ  ГОСТ 32569-2013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8A2F20-9832-46D6-87DC-082B6A307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68" y="1260042"/>
            <a:ext cx="11404492" cy="49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36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626703" y="0"/>
            <a:ext cx="6165944" cy="4701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4.2) Результат вывода информации из баз данных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743200" y="426658"/>
            <a:ext cx="5667375" cy="417483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Спецификация изделий, примененных при монтаже участка трубопровода ГОСТ 32569-2013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BF11FF-5AB7-46D0-A69E-7C05C4134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508" y="844141"/>
            <a:ext cx="2921492" cy="59148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3C9A5D-61DF-4778-AEBA-E83D31EF8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035" y="844141"/>
            <a:ext cx="2971079" cy="59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70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9108" y="691004"/>
            <a:ext cx="3010192" cy="1355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4.2) Результат вывода информации из баз данных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27812" y="3272759"/>
            <a:ext cx="3284271" cy="2608655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освидетельствования скрытых работ приложение 3 РД 11-02-2006 на сварку и монтаж ТТ с рекомендуемым приложением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6CE678-103D-4183-94EA-7D16629C7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00" y="0"/>
            <a:ext cx="4226324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7814AB-A8DF-4529-BE3F-A855C8107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674" y="0"/>
            <a:ext cx="3657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71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33780" y="1467382"/>
            <a:ext cx="3010192" cy="1355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4.2) Результат вывода информации из баз данных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27812" y="3272759"/>
            <a:ext cx="3284271" cy="2608655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освидетельствования ответственных конструкций приложение 4 РД 11-02-2006 на сварку и монтаж ТТ с рекомендуемым приложением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3A844E-0937-431F-AC34-D5EB016AC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56" y="164165"/>
            <a:ext cx="3589845" cy="65992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C85647-C0E8-47AE-9D6E-4267D8AFF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256" y="94627"/>
            <a:ext cx="3005360" cy="66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5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33780" y="1467382"/>
            <a:ext cx="3010192" cy="13557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4.2) Результат вывода информации из баз данных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27813" y="3272759"/>
            <a:ext cx="3010192" cy="2608655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освидетельствования ответственных конструкций приложение 3 РД 11-02-2006 на сварку и монтаж ТТ с рекомендуемым приложением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D607A1-EA44-4507-B54D-5640FB754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747" y="0"/>
            <a:ext cx="5571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7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64631" y="1491954"/>
            <a:ext cx="3057990" cy="12784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4.2) Результат вывода информации из баз данных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64631" y="3247090"/>
            <a:ext cx="3202303" cy="1741369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монтаже технологического трубопровода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21275C-5D18-4199-BF8D-6297540F3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976" y="0"/>
            <a:ext cx="3773092" cy="67977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8356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25456" y="73636"/>
            <a:ext cx="9642569" cy="4701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4.2) Результат вывода информации из баз данных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475531" y="495841"/>
            <a:ext cx="4718782" cy="3039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на очистку полости трубопровода, акт испытания трубопровода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CC1EE0-3E20-4913-909C-3EBFF2215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393" y="1099686"/>
            <a:ext cx="3684155" cy="52624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FCFF9F-9E63-4EC8-8860-025411F97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068" y="890506"/>
            <a:ext cx="3793559" cy="547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2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Подведение итогов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976544" y="1427112"/>
            <a:ext cx="10528916" cy="40770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завершении проекта по улучшению качества оформления ИД, нужно заметить, что весь процесс оформления ИД сосредоточен в единой базе на платформе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 Office 365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хранится на облачном хранилище. Использование нашей организации данной подписки дает реальную возможность ускорению процесса, который будет хранится в одном файле в одном месте. Соответственно отсутствие нашего сотрудника на рабочем месте ни каким образом не скажется на результате работы, если его подменит другой специалист.</a:t>
            </a: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Особая и значимая роль это поиск, анализ и внесение первичной информации, которая в последствии сформирует необходимый результат и станет тем самым продуктом на который всегда отчетливо акцентирует внимание Заказчик.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Обращаю внимание, что в случаи отсутствия первичной информации в необходимом объеме, мы можем взять на себя процесс формирования первичной информации</a:t>
            </a: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отображенные формы всегда сохраняются в крайней редакции в общедоступном месте в формате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XLSX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день, организация состоит из: обученных специалистов, основной тип занятости отображен согласно приложения. Данные сотрудники являются универсальными владельцами программного обеспечения в всех областях оформления ИД. </a:t>
            </a:r>
          </a:p>
          <a:p>
            <a:pPr>
              <a:lnSpc>
                <a:spcPct val="90000"/>
              </a:lnSpc>
            </a:pPr>
            <a:endParaRPr lang="ru-RU" sz="1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1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1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1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0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информация о компании (описание, возможности, цель)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A6598-9777-42C7-AAE5-B6F501317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65" r="10808" b="-1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Единственной и основной деятельностью компании ООО «Сопровождение Исполнительной Документации» является оформление строительной документации </a:t>
            </a:r>
          </a:p>
          <a:p>
            <a:pPr>
              <a:lnSpc>
                <a:spcPct val="9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специально обученных специалистов по разделам проекта  КЖ, КМ, ТХМ</a:t>
            </a:r>
          </a:p>
          <a:p>
            <a:pPr>
              <a:lnSpc>
                <a:spcPct val="9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нашей организации заключается в сотрудничестве, взаимном доверии, успешном будущем и сокращении сроков оформления ИД</a:t>
            </a:r>
          </a:p>
          <a:p>
            <a:pPr>
              <a:lnSpc>
                <a:spcPct val="9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готовы стать одним целым для покорения общих вершин и успешной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02644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0943" y="1751776"/>
            <a:ext cx="8193386" cy="140300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Конструкции железобетонные,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общестроительные работы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0943" y="3879185"/>
            <a:ext cx="8791575" cy="165576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формирования исполнительной документации по разделу КЖ и общестроительные работы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9E90526-79EA-4AE8-B02E-8F252B7608B9}"/>
              </a:ext>
            </a:extLst>
          </p:cNvPr>
          <p:cNvSpPr txBox="1">
            <a:spLocks/>
          </p:cNvSpPr>
          <p:nvPr/>
        </p:nvSpPr>
        <p:spPr>
          <a:xfrm>
            <a:off x="2470658" y="0"/>
            <a:ext cx="8511860" cy="1500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  <a:ea typeface="DotumChe" panose="020B0503020000020004" pitchFamily="49" charset="-127"/>
              </a:rPr>
              <a:t>ООО «Сопровождение Исполнительной Документации»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D1477B1-E8F0-4A98-B729-EC5E4F9AC66D}"/>
              </a:ext>
            </a:extLst>
          </p:cNvPr>
          <p:cNvSpPr txBox="1">
            <a:spLocks/>
          </p:cNvSpPr>
          <p:nvPr/>
        </p:nvSpPr>
        <p:spPr>
          <a:xfrm>
            <a:off x="2757032" y="1238423"/>
            <a:ext cx="9073234" cy="416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200" dirty="0">
                <a:solidFill>
                  <a:schemeClr val="bg1"/>
                </a:solidFill>
                <a:latin typeface="Constantia" panose="02030602050306030303" pitchFamily="18" charset="0"/>
              </a:rPr>
              <a:t>«Ставим процесс формирования Исполнительной документации на новый уровень реализации»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7B982C-6751-46A0-96D2-28BF6BE46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85" y="240669"/>
            <a:ext cx="1358381" cy="12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77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72677" y="120415"/>
            <a:ext cx="889312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База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сбора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49225" y="2133600"/>
            <a:ext cx="3650278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занесение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последующий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исполнительной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схемы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указанием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даты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подписания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названии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968E6F-4324-422D-BBF3-C40987A6A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793" y="750362"/>
            <a:ext cx="7900645" cy="46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4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63212" y="201486"/>
            <a:ext cx="8775434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База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сбора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</a:t>
            </a:r>
            <a:r>
              <a:rPr lang="en-US" sz="25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en-US" sz="25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49225" y="2133600"/>
            <a:ext cx="3650278" cy="375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>
                <a:schemeClr val="accent1"/>
              </a:buClr>
              <a:buFont typeface="Wingdings 3" charset="2"/>
              <a:buChar char="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сопроводительной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вовлечённого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присвоение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номеров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АоРПИ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D0DB7-2B07-4F7B-9C2E-8E1A396ED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257" y="1018412"/>
            <a:ext cx="7452827" cy="55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9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89960" y="106600"/>
            <a:ext cx="8739219" cy="125989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данных для сбора первичной информации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225" y="2133600"/>
            <a:ext cx="3754100" cy="375925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3. Формируется хронология монтажа с фиксацией дат производства работ, благодаря поверхностному анализу, легко предотвратить на хлёст дат и избежать ошибок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6A2908-EB24-40F0-83B0-83C865821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129" y="870011"/>
            <a:ext cx="7114401" cy="4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804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0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1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7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8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ppt/theme/themeOverride9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2204</Words>
  <Application>Microsoft Office PowerPoint</Application>
  <PresentationFormat>Широкоэкранный</PresentationFormat>
  <Paragraphs>238</Paragraphs>
  <Slides>47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60" baseType="lpstr">
      <vt:lpstr>Arial</vt:lpstr>
      <vt:lpstr>Calibri</vt:lpstr>
      <vt:lpstr>Century Gothic</vt:lpstr>
      <vt:lpstr>Century Gothic (Заголовки)</vt:lpstr>
      <vt:lpstr>Constantia</vt:lpstr>
      <vt:lpstr>Garamond</vt:lpstr>
      <vt:lpstr>GOST type A</vt:lpstr>
      <vt:lpstr>Times New Roman</vt:lpstr>
      <vt:lpstr>Trebuchet MS</vt:lpstr>
      <vt:lpstr>Wingdings 3</vt:lpstr>
      <vt:lpstr>Берлин</vt:lpstr>
      <vt:lpstr>Натуральные материалы</vt:lpstr>
      <vt:lpstr>Легкий дым</vt:lpstr>
      <vt:lpstr>Презентация PowerPoint</vt:lpstr>
      <vt:lpstr>Содержание</vt:lpstr>
      <vt:lpstr>1.Введение</vt:lpstr>
      <vt:lpstr>1.Введение</vt:lpstr>
      <vt:lpstr>2) информация о компании (описание, возможности, цель) </vt:lpstr>
      <vt:lpstr>2. Конструкции железобетонные, общестроительные работы</vt:lpstr>
      <vt:lpstr>2.1 База данных для сбора первичной информации</vt:lpstr>
      <vt:lpstr>2.1 База данных для сбора первичной информации</vt:lpstr>
      <vt:lpstr>2.1 База данных для сбора первичной информации</vt:lpstr>
      <vt:lpstr>2.1 База данных для сбора первичной информации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2.2 Результат вывода информации из базы данных</vt:lpstr>
      <vt:lpstr>3.Конструкции металлические</vt:lpstr>
      <vt:lpstr>3.1) Ведомость отгрузочных марок для закрепления первичной информации</vt:lpstr>
      <vt:lpstr>3.2) Результат вывода информации из базы данных</vt:lpstr>
      <vt:lpstr>3.2) Результат вывода информации из базы данных</vt:lpstr>
      <vt:lpstr>3.2) Результат вывода информации из базы данных</vt:lpstr>
      <vt:lpstr>3.2) Результат вывода информации из базы данных</vt:lpstr>
      <vt:lpstr>3.2) Результат вывода информации из базы данных</vt:lpstr>
      <vt:lpstr>3.2) Результат вывода информации из базы данных</vt:lpstr>
      <vt:lpstr>3.2) Результат вывода информации из базы данных</vt:lpstr>
      <vt:lpstr>4. Сварка, монтаж и испытание технологического трубопровода</vt:lpstr>
      <vt:lpstr>4.1) Базы данных для обработки первичной информации (учет материалов и сварочный процесс)</vt:lpstr>
      <vt:lpstr>4.1) Базы данных для сбора первичной информации (учет материалов и сварочный процесс)</vt:lpstr>
      <vt:lpstr>4.2) Результат вывода информации из баз данных</vt:lpstr>
      <vt:lpstr>4.2) Результат вывода информации из баз данных</vt:lpstr>
      <vt:lpstr>4.2) Результат вывода информации из баз данных</vt:lpstr>
      <vt:lpstr>4.2) Результат вывода информации из баз данных</vt:lpstr>
      <vt:lpstr>4.2) Результат вывода информации из баз данных</vt:lpstr>
      <vt:lpstr>4.2) Результат вывода информации из баз данных</vt:lpstr>
      <vt:lpstr>4.2) Результат вывода информации из баз данных</vt:lpstr>
      <vt:lpstr>4.2) Результат вывода информации из баз данных</vt:lpstr>
      <vt:lpstr>4.2) Результат вывода информации из баз данных</vt:lpstr>
      <vt:lpstr>4.2) Результат вывода информации из баз данных</vt:lpstr>
      <vt:lpstr>5) Подведение итогов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Радмир Юлдашев</dc:creator>
  <cp:lastModifiedBy>Радмир Юлдашев</cp:lastModifiedBy>
  <cp:revision>18</cp:revision>
  <dcterms:created xsi:type="dcterms:W3CDTF">2020-01-28T10:45:24Z</dcterms:created>
  <dcterms:modified xsi:type="dcterms:W3CDTF">2021-02-04T16:50:16Z</dcterms:modified>
</cp:coreProperties>
</file>